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9" r:id="rId2"/>
    <p:sldId id="268" r:id="rId3"/>
    <p:sldId id="256" r:id="rId4"/>
    <p:sldId id="295" r:id="rId5"/>
    <p:sldId id="296" r:id="rId6"/>
    <p:sldId id="270" r:id="rId7"/>
    <p:sldId id="271" r:id="rId8"/>
    <p:sldId id="272" r:id="rId9"/>
    <p:sldId id="275" r:id="rId10"/>
    <p:sldId id="298" r:id="rId11"/>
    <p:sldId id="299" r:id="rId12"/>
    <p:sldId id="259" r:id="rId13"/>
    <p:sldId id="297" r:id="rId14"/>
    <p:sldId id="289" r:id="rId15"/>
    <p:sldId id="261" r:id="rId16"/>
    <p:sldId id="281" r:id="rId17"/>
    <p:sldId id="262" r:id="rId18"/>
    <p:sldId id="263" r:id="rId19"/>
    <p:sldId id="265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F9F"/>
    <a:srgbClr val="9696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5" autoAdjust="0"/>
    <p:restoredTop sz="96980" autoAdjust="0"/>
  </p:normalViewPr>
  <p:slideViewPr>
    <p:cSldViewPr>
      <p:cViewPr varScale="1">
        <p:scale>
          <a:sx n="109" d="100"/>
          <a:sy n="109" d="100"/>
        </p:scale>
        <p:origin x="13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E8613-BB95-49F1-B31F-187B4D88067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E6748-7E59-4B48-B5FD-459FACEE4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6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568952" cy="4752528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spc="-1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Рекомендации </a:t>
            </a:r>
            <a:r>
              <a:rPr lang="ru-RU" sz="4900" spc="-1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заполнению заявления-анкеты </a:t>
            </a:r>
            <a:r>
              <a:rPr lang="ru-RU" sz="4900" spc="-1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900" spc="-1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900" spc="-1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</a:t>
            </a:r>
            <a:r>
              <a:rPr lang="ru-RU" sz="4900" spc="-1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получение повышенной </a:t>
            </a:r>
            <a:r>
              <a:rPr lang="ru-RU" sz="4900" spc="-1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стипендии </a:t>
            </a:r>
            <a:r>
              <a:rPr lang="ru-RU" sz="4900" spc="-1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достижения </a:t>
            </a:r>
            <a:r>
              <a:rPr lang="ru-RU" sz="4900" spc="-1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900" spc="-1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900" spc="-1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sz="4900" spc="-1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научно-исследовательской </a:t>
            </a:r>
            <a:r>
              <a:rPr lang="ru-RU" sz="4900" spc="-1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деятельности, 2023 год</a:t>
            </a:r>
            <a:r>
              <a:rPr lang="ru-RU" sz="6700" spc="-1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6700" spc="-1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700" spc="-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Спикер -  руководитель  студенческого  бюро  РГЭУ (РИНХ) Котлярова Елена Александровна </a:t>
            </a:r>
            <a:endParaRPr lang="ru-RU" sz="8900" spc="-1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 descr="\\Fileserver.rseu.ru\users$\Студенческое бюро\Логотип Студ бюро + СМ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39" y="0"/>
            <a:ext cx="1542422" cy="154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1211"/>
            <a:ext cx="1422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096" y="1124744"/>
            <a:ext cx="81369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Порядок </a:t>
            </a:r>
            <a:r>
              <a:rPr lang="ru-RU" sz="2000" dirty="0">
                <a:solidFill>
                  <a:srgbClr val="FF0000"/>
                </a:solidFill>
              </a:rPr>
              <a:t>заверения копий </a:t>
            </a:r>
            <a:r>
              <a:rPr lang="ru-RU" sz="2000" dirty="0"/>
              <a:t>подтверждающих документов: </a:t>
            </a:r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копии </a:t>
            </a:r>
            <a:r>
              <a:rPr lang="ru-RU" sz="2000" dirty="0"/>
              <a:t>дипломов, грамот, сертификатов </a:t>
            </a:r>
            <a:r>
              <a:rPr lang="ru-RU" sz="2000" dirty="0" smtClean="0"/>
              <a:t>за призовое место или победу заверяет </a:t>
            </a:r>
            <a:r>
              <a:rPr lang="ru-RU" sz="2000" dirty="0">
                <a:solidFill>
                  <a:srgbClr val="FF0000"/>
                </a:solidFill>
              </a:rPr>
              <a:t>декан факультета </a:t>
            </a:r>
            <a:r>
              <a:rPr lang="ru-RU" sz="2000" dirty="0"/>
              <a:t>или руководитель структурного подразделения, ответственный за направление, и </a:t>
            </a:r>
            <a:r>
              <a:rPr lang="ru-RU" sz="2000" dirty="0">
                <a:solidFill>
                  <a:srgbClr val="FF0000"/>
                </a:solidFill>
              </a:rPr>
              <a:t>проректор</a:t>
            </a:r>
            <a:r>
              <a:rPr lang="ru-RU" sz="2000" dirty="0"/>
              <a:t>, ответственный за направление; </a:t>
            </a:r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все </a:t>
            </a:r>
            <a:r>
              <a:rPr lang="ru-RU" sz="2000" dirty="0"/>
              <a:t>иные документы заверяет </a:t>
            </a:r>
            <a:r>
              <a:rPr lang="ru-RU" sz="2000" dirty="0">
                <a:solidFill>
                  <a:srgbClr val="FF0000"/>
                </a:solidFill>
              </a:rPr>
              <a:t>проректор и отдел</a:t>
            </a:r>
            <a:r>
              <a:rPr lang="ru-RU" sz="2000" dirty="0"/>
              <a:t>, ответственные за направление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400" dirty="0" smtClean="0"/>
              <a:t>Полный </a:t>
            </a:r>
            <a:r>
              <a:rPr lang="ru-RU" sz="2400" dirty="0"/>
              <a:t>пакет копий документов (в бумажном виде) на каждого </a:t>
            </a:r>
            <a:r>
              <a:rPr lang="ru-RU" sz="2400" dirty="0" smtClean="0"/>
              <a:t>студента </a:t>
            </a:r>
            <a:r>
              <a:rPr lang="ru-RU" sz="2400" b="1" dirty="0" smtClean="0">
                <a:solidFill>
                  <a:srgbClr val="FF0000"/>
                </a:solidFill>
              </a:rPr>
              <a:t>вместе</a:t>
            </a:r>
            <a:r>
              <a:rPr lang="ru-RU" sz="2400" dirty="0" smtClean="0">
                <a:solidFill>
                  <a:srgbClr val="FF0000"/>
                </a:solidFill>
              </a:rPr>
              <a:t> с оригиналами </a:t>
            </a:r>
            <a:r>
              <a:rPr lang="ru-RU" sz="2400" dirty="0" smtClean="0"/>
              <a:t>документов необходимо представить в студенческое бюро (к. 414а) для заверения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65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096" y="112474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ПРИКРЕПЛЕННЫЕ </a:t>
            </a:r>
            <a:r>
              <a:rPr lang="ru-RU" sz="2000" dirty="0"/>
              <a:t>ФАЙЛЫ НЕОБХОДИМО НАЗЫВАТЬ </a:t>
            </a:r>
            <a:endParaRPr lang="ru-RU" sz="2000" dirty="0" smtClean="0"/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ПО </a:t>
            </a:r>
            <a:r>
              <a:rPr lang="ru-RU" sz="2000" dirty="0">
                <a:solidFill>
                  <a:srgbClr val="FF0000"/>
                </a:solidFill>
              </a:rPr>
              <a:t>ДАТЕ МЕРОПРИЯТИЯ</a:t>
            </a:r>
            <a:r>
              <a:rPr lang="ru-RU" sz="2000" dirty="0"/>
              <a:t>! </a:t>
            </a:r>
            <a:endParaRPr lang="ru-RU" sz="2000" dirty="0" smtClean="0"/>
          </a:p>
          <a:p>
            <a:pPr algn="ctr"/>
            <a:r>
              <a:rPr lang="ru-RU" sz="2000" dirty="0" smtClean="0"/>
              <a:t>(</a:t>
            </a:r>
            <a:r>
              <a:rPr lang="ru-RU" sz="2000" dirty="0"/>
              <a:t>например, </a:t>
            </a:r>
            <a:endParaRPr lang="ru-RU" sz="2000" dirty="0" smtClean="0"/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8а–3)-1</a:t>
            </a:r>
            <a:r>
              <a:rPr lang="ru-RU" sz="2400" dirty="0" smtClean="0"/>
              <a:t>_25.05.2022_диплом  </a:t>
            </a:r>
            <a:r>
              <a:rPr lang="ru-RU" sz="2400" dirty="0"/>
              <a:t>1 </a:t>
            </a:r>
            <a:r>
              <a:rPr lang="ru-RU" sz="2400" dirty="0" err="1" smtClean="0"/>
              <a:t>ст_внутривуз_конкурс</a:t>
            </a:r>
            <a:r>
              <a:rPr lang="ru-RU" sz="2400" dirty="0" smtClean="0"/>
              <a:t>,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8а-3)-2</a:t>
            </a:r>
            <a:r>
              <a:rPr lang="ru-RU" sz="2400" dirty="0" smtClean="0"/>
              <a:t>_25.05.2022_диплом  </a:t>
            </a:r>
            <a:r>
              <a:rPr lang="ru-RU" sz="2400" dirty="0"/>
              <a:t>1 </a:t>
            </a:r>
            <a:r>
              <a:rPr lang="ru-RU" sz="2400" dirty="0" err="1" smtClean="0"/>
              <a:t>ст_международ_конфер</a:t>
            </a:r>
            <a:r>
              <a:rPr lang="ru-RU" sz="2000" dirty="0" smtClean="0"/>
              <a:t>)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ВСЕ ПРИЛАГАЕМЫЕ К ДИПЛОМАМ ДОКУМЕНТЫ (НАПРИМЕР, ПРОТОКОЛ ДЛЯ ПОДТВЕРЖДЕНИЯ ДАТЫ) НЕОБХОДИМО </a:t>
            </a:r>
            <a:r>
              <a:rPr lang="ru-RU" sz="2000" dirty="0" smtClean="0">
                <a:solidFill>
                  <a:srgbClr val="FF0000"/>
                </a:solidFill>
              </a:rPr>
              <a:t>СГРУППИРОВАТЬ В ОДИН </a:t>
            </a:r>
            <a:r>
              <a:rPr lang="en-US" sz="2400" dirty="0" smtClean="0">
                <a:solidFill>
                  <a:srgbClr val="FF0000"/>
                </a:solidFill>
              </a:rPr>
              <a:t>PDF</a:t>
            </a:r>
            <a:r>
              <a:rPr lang="ru-RU" sz="2000" dirty="0">
                <a:solidFill>
                  <a:srgbClr val="FF0000"/>
                </a:solidFill>
              </a:rPr>
              <a:t>-</a:t>
            </a:r>
            <a:r>
              <a:rPr lang="ru-RU" sz="2000" dirty="0" smtClean="0">
                <a:solidFill>
                  <a:srgbClr val="FF0000"/>
                </a:solidFill>
              </a:rPr>
              <a:t>ФАЙЛ</a:t>
            </a:r>
            <a:r>
              <a:rPr lang="ru-RU" sz="2000" dirty="0" smtClean="0"/>
              <a:t> ВМЕСТЕ С ДИПЛОМОМ.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91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6602" y="1143332"/>
            <a:ext cx="4187398" cy="453650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</a:rPr>
              <a:t>1* </a:t>
            </a:r>
            <a:r>
              <a:rPr lang="en-US" sz="1800" b="1" dirty="0" smtClean="0">
                <a:solidFill>
                  <a:schemeClr val="tx1"/>
                </a:solidFill>
              </a:rPr>
              <a:t>I</a:t>
            </a:r>
            <a:r>
              <a:rPr lang="ru-RU" sz="1800" b="1" dirty="0" smtClean="0">
                <a:solidFill>
                  <a:schemeClr val="tx1"/>
                </a:solidFill>
              </a:rPr>
              <a:t> степени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2* </a:t>
            </a:r>
            <a:r>
              <a:rPr lang="ru-RU" sz="1800" b="1" dirty="0" err="1" smtClean="0">
                <a:solidFill>
                  <a:schemeClr val="tx1"/>
                </a:solidFill>
              </a:rPr>
              <a:t>Бормотко</a:t>
            </a:r>
            <a:r>
              <a:rPr lang="ru-RU" sz="1800" b="1" dirty="0" smtClean="0">
                <a:solidFill>
                  <a:schemeClr val="tx1"/>
                </a:solidFill>
              </a:rPr>
              <a:t> Анастасия Сергеевна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3* </a:t>
            </a:r>
            <a:r>
              <a:rPr lang="ru-RU" sz="1800" b="1" dirty="0" smtClean="0">
                <a:solidFill>
                  <a:schemeClr val="tx1"/>
                </a:solidFill>
              </a:rPr>
              <a:t>за результаты научного исследования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4* </a:t>
            </a:r>
            <a:r>
              <a:rPr lang="ru-RU" sz="1800" b="1" dirty="0" smtClean="0">
                <a:solidFill>
                  <a:schemeClr val="tx1"/>
                </a:solidFill>
              </a:rPr>
              <a:t>представленного на </a:t>
            </a:r>
            <a:r>
              <a:rPr lang="en-US" sz="1800" b="1" dirty="0" smtClean="0">
                <a:solidFill>
                  <a:schemeClr val="tx1"/>
                </a:solidFill>
              </a:rPr>
              <a:t>VII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Международной научно-практической онлайн конференции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5* </a:t>
            </a:r>
            <a:r>
              <a:rPr lang="ru-RU" sz="1800" b="1" dirty="0" smtClean="0">
                <a:solidFill>
                  <a:schemeClr val="tx1"/>
                </a:solidFill>
              </a:rPr>
              <a:t>Проректор по научной работе и инновациям РГЭУ (РИНХ) д.э.н., профессор. Печать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6* </a:t>
            </a:r>
            <a:r>
              <a:rPr lang="ru-RU" sz="1800" b="1" dirty="0" smtClean="0">
                <a:solidFill>
                  <a:schemeClr val="tx1"/>
                </a:solidFill>
              </a:rPr>
              <a:t>Ростовский государственный экономический университет (РИНХ)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16"/>
            <a:ext cx="4938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069716"/>
            <a:ext cx="8305800" cy="47355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tx1"/>
                </a:solidFill>
              </a:rPr>
              <a:t>Если в наградном материале название мероприятия не соответствует названиям, указанным в анкете, то необходимо </a:t>
            </a:r>
            <a:r>
              <a:rPr lang="ru-RU" sz="4000" dirty="0" smtClean="0">
                <a:solidFill>
                  <a:srgbClr val="FF0000"/>
                </a:solidFill>
              </a:rPr>
              <a:t>согласовывать предварительно </a:t>
            </a:r>
            <a:r>
              <a:rPr lang="ru-RU" sz="4000" dirty="0" smtClean="0">
                <a:solidFill>
                  <a:schemeClr val="tx1"/>
                </a:solidFill>
              </a:rPr>
              <a:t>со студенческим бюро.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Если статья еще не входит в РИНЦ, то подтверждать прошлогодним сборником НЕЛЬЗЯ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t="15552" r="25804" b="10615"/>
          <a:stretch/>
        </p:blipFill>
        <p:spPr bwMode="auto">
          <a:xfrm>
            <a:off x="323528" y="1556792"/>
            <a:ext cx="84969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267744" y="5661248"/>
            <a:ext cx="3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6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9165" y="463481"/>
            <a:ext cx="8305800" cy="832515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200" dirty="0">
                <a:solidFill>
                  <a:srgbClr val="FF0000"/>
                </a:solidFill>
                <a:latin typeface="Constantia"/>
                <a:ea typeface="+mn-ea"/>
                <a:cs typeface="+mn-cs"/>
              </a:rPr>
              <a:t>Все данные, которые указываются в анкете из </a:t>
            </a:r>
            <a:r>
              <a:rPr lang="ru-RU" sz="2200" dirty="0" smtClean="0">
                <a:solidFill>
                  <a:srgbClr val="FF0000"/>
                </a:solidFill>
                <a:latin typeface="Constantia"/>
                <a:ea typeface="+mn-ea"/>
                <a:cs typeface="+mn-cs"/>
              </a:rPr>
              <a:t>опубликованной работы, </a:t>
            </a:r>
            <a:r>
              <a:rPr lang="ru-RU" sz="2200" dirty="0">
                <a:solidFill>
                  <a:srgbClr val="FF0000"/>
                </a:solidFill>
                <a:latin typeface="Constantia"/>
                <a:ea typeface="+mn-ea"/>
                <a:cs typeface="+mn-cs"/>
              </a:rPr>
              <a:t>выделяются цветным маркером на копиях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7" t="23242" r="47182" b="6250"/>
          <a:stretch/>
        </p:blipFill>
        <p:spPr bwMode="auto">
          <a:xfrm>
            <a:off x="-16520" y="1295996"/>
            <a:ext cx="396263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35" y="3312220"/>
            <a:ext cx="322952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4157" r="31817" b="14931"/>
          <a:stretch/>
        </p:blipFill>
        <p:spPr bwMode="auto">
          <a:xfrm>
            <a:off x="4112249" y="1316151"/>
            <a:ext cx="4878740" cy="275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89" y="1728044"/>
            <a:ext cx="430267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41050" r="34019" b="11396"/>
          <a:stretch/>
        </p:blipFill>
        <p:spPr bwMode="auto">
          <a:xfrm>
            <a:off x="4112249" y="4068305"/>
            <a:ext cx="4878740" cy="234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4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4924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Содержание копируется </a:t>
            </a:r>
            <a:r>
              <a:rPr lang="ru-RU" sz="4000" dirty="0" smtClean="0">
                <a:solidFill>
                  <a:srgbClr val="FF0000"/>
                </a:solidFill>
              </a:rPr>
              <a:t>от начала до фамилии автора</a:t>
            </a:r>
            <a:r>
              <a:rPr lang="ru-RU" sz="4000" dirty="0" smtClean="0">
                <a:solidFill>
                  <a:schemeClr val="tx1"/>
                </a:solidFill>
              </a:rPr>
              <a:t>, статья копируется </a:t>
            </a:r>
            <a:r>
              <a:rPr lang="ru-RU" sz="4000" dirty="0" smtClean="0">
                <a:solidFill>
                  <a:srgbClr val="FF0000"/>
                </a:solidFill>
              </a:rPr>
              <a:t>полностью</a:t>
            </a:r>
            <a:r>
              <a:rPr lang="ru-RU" sz="4000" dirty="0" smtClean="0">
                <a:solidFill>
                  <a:schemeClr val="tx1"/>
                </a:solidFill>
              </a:rPr>
              <a:t> и обязательно страница с указанием </a:t>
            </a:r>
            <a:r>
              <a:rPr lang="ru-RU" sz="4000" dirty="0" smtClean="0">
                <a:solidFill>
                  <a:srgbClr val="FF0000"/>
                </a:solidFill>
              </a:rPr>
              <a:t>даты подписания в печать </a:t>
            </a:r>
            <a:r>
              <a:rPr lang="ru-RU" sz="4000" dirty="0" smtClean="0">
                <a:solidFill>
                  <a:schemeClr val="tx1"/>
                </a:solidFill>
              </a:rPr>
              <a:t>(разрешено к использованию). Исключение только электронные издания материалов научных конференций с датой проведения конференции. Дата  </a:t>
            </a:r>
            <a:r>
              <a:rPr lang="ru-RU" sz="4000" dirty="0">
                <a:solidFill>
                  <a:schemeClr val="tx1"/>
                </a:solidFill>
              </a:rPr>
              <a:t>должна быть не ранее одного года от даты назначения на повышенную стипендию.</a:t>
            </a:r>
          </a:p>
        </p:txBody>
      </p:sp>
    </p:spTree>
    <p:extLst>
      <p:ext uri="{BB962C8B-B14F-4D97-AF65-F5344CB8AC3E}">
        <p14:creationId xmlns:p14="http://schemas.microsoft.com/office/powerpoint/2010/main" val="7477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5"/>
            <a:ext cx="3024336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" y="1691859"/>
            <a:ext cx="2785259" cy="461339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" y="1727990"/>
            <a:ext cx="1830821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75" y="1700864"/>
            <a:ext cx="2982398" cy="46133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10" y="1708079"/>
            <a:ext cx="3367027" cy="456125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47" y="4077072"/>
            <a:ext cx="3024337" cy="45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438156" y="832332"/>
            <a:ext cx="8305800" cy="83251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ПЕЧАТАТЬ 1 СТРАНИЦУ НА 1 ЛИСТЕ!</a:t>
            </a:r>
          </a:p>
          <a:p>
            <a:pPr algn="ctr">
              <a:spcBef>
                <a:spcPct val="20000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Так как приведено в данном примере НЕ делать!!!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99"/>
            <a:ext cx="4501896" cy="6525768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31236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98" y="381219"/>
            <a:ext cx="2133986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50" y="6453336"/>
            <a:ext cx="864096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09" y="296999"/>
            <a:ext cx="4575048" cy="6561220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85" y="6537017"/>
            <a:ext cx="864096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0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38848" y="116632"/>
            <a:ext cx="5588001" cy="6054883"/>
            <a:chOff x="-17266" y="301740"/>
            <a:chExt cx="5588001" cy="605488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8" t="23162" r="40265" b="31440"/>
            <a:stretch/>
          </p:blipFill>
          <p:spPr bwMode="auto">
            <a:xfrm>
              <a:off x="-17265" y="301740"/>
              <a:ext cx="5588000" cy="332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0" t="46599" r="39872" b="6802"/>
            <a:stretch/>
          </p:blipFill>
          <p:spPr bwMode="auto">
            <a:xfrm>
              <a:off x="-17266" y="2947793"/>
              <a:ext cx="5587999" cy="3408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727" y="4487625"/>
              <a:ext cx="1766016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75545" y="1867988"/>
            <a:ext cx="34609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ФАЙЛЫ, ПОДТВЕРЖДАЮЩИЕ ПУБЛИКАЦИИ, НАЗЫВАТЬ ПО ДАТЕ ПОДПИСАНИЯ В ПЕЧАТЬ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8б–3</a:t>
            </a:r>
            <a:r>
              <a:rPr lang="ru-RU" dirty="0">
                <a:solidFill>
                  <a:srgbClr val="FF0000"/>
                </a:solidFill>
              </a:rPr>
              <a:t>)-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_25.05.2022_публикация без РИНЦ</a:t>
            </a:r>
          </a:p>
          <a:p>
            <a:r>
              <a:rPr lang="ru-RU" dirty="0">
                <a:solidFill>
                  <a:srgbClr val="FF0000"/>
                </a:solidFill>
              </a:rPr>
              <a:t>8б–3</a:t>
            </a:r>
            <a:r>
              <a:rPr lang="ru-RU" dirty="0" smtClean="0">
                <a:solidFill>
                  <a:srgbClr val="FF0000"/>
                </a:solidFill>
              </a:rPr>
              <a:t>)-</a:t>
            </a:r>
            <a:r>
              <a:rPr lang="ru-RU" smtClean="0">
                <a:solidFill>
                  <a:srgbClr val="FF0000"/>
                </a:solidFill>
              </a:rPr>
              <a:t>2</a:t>
            </a:r>
            <a:r>
              <a:rPr lang="ru-RU" smtClean="0"/>
              <a:t>_27.05.2022_публикация РИНЦ</a:t>
            </a:r>
            <a:endParaRPr lang="ru-RU" dirty="0"/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51520" y="561018"/>
            <a:ext cx="8568952" cy="136815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atin typeface="+mn-lt"/>
              </a:rPr>
              <a:t>Все необходимые нормативно-правовые акты, а также заявление-анкету на получение повышенной стипендии можно найти на сайте РГЭУ (РИНХ) пройдя по ссылке:  </a:t>
            </a:r>
            <a:r>
              <a:rPr lang="en-US" sz="1800" b="1" u="sng" dirty="0">
                <a:solidFill>
                  <a:srgbClr val="FFC000"/>
                </a:solidFill>
                <a:latin typeface="+mn-lt"/>
              </a:rPr>
              <a:t>https://rsue.ru/sveden/</a:t>
            </a:r>
            <a:r>
              <a:rPr lang="ru-RU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ru-RU" sz="1800" b="1" dirty="0">
                <a:solidFill>
                  <a:schemeClr val="accent1"/>
                </a:solidFill>
                <a:latin typeface="+mn-lt"/>
              </a:rPr>
              <a:t>С</a:t>
            </a:r>
            <a:r>
              <a:rPr lang="ru-RU" sz="1800" b="1" dirty="0" smtClean="0">
                <a:solidFill>
                  <a:schemeClr val="accent1"/>
                </a:solidFill>
                <a:latin typeface="+mn-lt"/>
              </a:rPr>
              <a:t>айт РГЭУ (РИНХ)       раздел «Студентам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386228" y="1577656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1929170"/>
            <a:ext cx="8753336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" y="1772816"/>
            <a:ext cx="895642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924"/>
            <a:ext cx="9144000" cy="43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39"/>
          <a:stretch/>
        </p:blipFill>
        <p:spPr>
          <a:xfrm>
            <a:off x="-1028" y="908720"/>
            <a:ext cx="917802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14584" r="2001" b="6250"/>
          <a:stretch/>
        </p:blipFill>
        <p:spPr bwMode="auto">
          <a:xfrm>
            <a:off x="0" y="1988840"/>
            <a:ext cx="9144000" cy="431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87524" y="980728"/>
            <a:ext cx="8568952" cy="85175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+mn-lt"/>
              </a:rPr>
              <a:t>Логин и пароль для входа в систему используется тот же, что и для Портфол</a:t>
            </a:r>
            <a:r>
              <a:rPr lang="ru-RU" sz="2400" b="1" dirty="0" smtClean="0">
                <a:latin typeface="+mn-lt"/>
              </a:rPr>
              <a:t>ио</a:t>
            </a:r>
            <a:endParaRPr lang="ru-RU" sz="2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86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56384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err="1" smtClean="0"/>
              <a:t>ПоложениЕ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о стипендиальном обеспечении и других формах материальной поддержки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	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Пункт 5. Порядок </a:t>
            </a:r>
            <a:r>
              <a:rPr lang="ru-RU" sz="3200" dirty="0"/>
              <a:t>и условия назначения и выплат государственной академической стипендии в повышенном размере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933056"/>
            <a:ext cx="8147248" cy="23915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Пункт 5.2.2. В научно-исследовательской деятельности при соответствии этой деятельности одному или нескольким из следующих критериев (заявление-анкета приложение №2 к Положению)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281" y="260648"/>
            <a:ext cx="7992888" cy="1584176"/>
          </a:xfrm>
          <a:prstGeom prst="round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7"/>
            <a:ext cx="7740352" cy="652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1092"/>
            <a:ext cx="7776864" cy="63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88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Наградной материал подтверждающий достижения студента в области </a:t>
            </a:r>
            <a:r>
              <a:rPr lang="ru-RU" u="sng" dirty="0">
                <a:solidFill>
                  <a:srgbClr val="FF0000"/>
                </a:solidFill>
              </a:rPr>
              <a:t>научной</a:t>
            </a:r>
            <a:r>
              <a:rPr lang="ru-RU" dirty="0"/>
              <a:t> деятельности должен содержать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1. Номер места (1 </a:t>
            </a:r>
            <a:r>
              <a:rPr lang="ru-RU" dirty="0" smtClean="0"/>
              <a:t>место, победитель </a:t>
            </a:r>
            <a:r>
              <a:rPr lang="ru-RU" dirty="0"/>
              <a:t>(степень), 2 место (степень), 3 место (степень</a:t>
            </a:r>
            <a:r>
              <a:rPr lang="ru-RU" dirty="0" smtClean="0"/>
              <a:t>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 ФИО студента;</a:t>
            </a:r>
            <a:br>
              <a:rPr lang="ru-RU" dirty="0"/>
            </a:br>
            <a:r>
              <a:rPr lang="ru-RU" dirty="0"/>
              <a:t>3. Название научного исследования (доклада</a:t>
            </a:r>
            <a:r>
              <a:rPr lang="ru-RU" dirty="0" smtClean="0"/>
              <a:t>), </a:t>
            </a:r>
            <a:r>
              <a:rPr lang="ru-RU" dirty="0"/>
              <a:t>за которое получена награда;</a:t>
            </a:r>
            <a:br>
              <a:rPr lang="ru-RU" dirty="0"/>
            </a:br>
            <a:r>
              <a:rPr lang="ru-RU" dirty="0"/>
              <a:t>4. Название </a:t>
            </a:r>
            <a:r>
              <a:rPr lang="ru-RU" dirty="0" smtClean="0"/>
              <a:t> и статус (международная и т.д.) конкурса </a:t>
            </a:r>
            <a:r>
              <a:rPr lang="ru-RU" dirty="0"/>
              <a:t>или конференции;</a:t>
            </a:r>
            <a:br>
              <a:rPr lang="ru-RU" dirty="0"/>
            </a:br>
            <a:r>
              <a:rPr lang="ru-RU" dirty="0"/>
              <a:t>5. Дата проведения мероприятия (число, месяц, год);</a:t>
            </a:r>
            <a:br>
              <a:rPr lang="ru-RU" dirty="0"/>
            </a:br>
            <a:r>
              <a:rPr lang="ru-RU" dirty="0"/>
              <a:t>6. Название организации выдавшей документ;</a:t>
            </a:r>
            <a:br>
              <a:rPr lang="ru-RU" dirty="0"/>
            </a:br>
            <a:r>
              <a:rPr lang="ru-RU" dirty="0"/>
              <a:t>7. Диплом (грамота) </a:t>
            </a:r>
            <a:r>
              <a:rPr lang="ru-RU" dirty="0" smtClean="0"/>
              <a:t>должен быть подписан должностным лицом и </a:t>
            </a:r>
            <a:r>
              <a:rPr lang="ru-RU" dirty="0"/>
              <a:t>на нем должна быть печать организации, выдавшей наградной материал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800" dirty="0" smtClean="0"/>
              <a:t>Все данные выделяются </a:t>
            </a:r>
            <a:r>
              <a:rPr lang="ru-RU" sz="3800" dirty="0" smtClean="0">
                <a:solidFill>
                  <a:srgbClr val="FF0000"/>
                </a:solidFill>
              </a:rPr>
              <a:t>цветным маркером </a:t>
            </a:r>
            <a:r>
              <a:rPr lang="ru-RU" sz="3800" dirty="0" smtClean="0"/>
              <a:t>на копиях. </a:t>
            </a:r>
          </a:p>
          <a:p>
            <a:pPr marL="0" indent="0" algn="ctr">
              <a:buNone/>
            </a:pPr>
            <a:endParaRPr lang="ru-RU" sz="13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На копиях (первом/верхнем листе копии) в верхнем правом углу </a:t>
            </a:r>
            <a:r>
              <a:rPr lang="ru-RU" u="sng" dirty="0" smtClean="0"/>
              <a:t>карандашом </a:t>
            </a:r>
            <a:r>
              <a:rPr lang="ru-RU" dirty="0" smtClean="0">
                <a:solidFill>
                  <a:srgbClr val="FF0000"/>
                </a:solidFill>
              </a:rPr>
              <a:t>указывается номер пункта </a:t>
            </a:r>
            <a:r>
              <a:rPr lang="ru-RU" dirty="0" smtClean="0"/>
              <a:t>анкеты, к которому относится данное подтверждение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800" dirty="0" smtClean="0"/>
              <a:t>(например, </a:t>
            </a:r>
            <a:r>
              <a:rPr lang="ru-RU" sz="3800" b="1" dirty="0" smtClean="0"/>
              <a:t>8а-3</a:t>
            </a:r>
            <a:r>
              <a:rPr lang="ru-RU" dirty="0"/>
              <a:t>)</a:t>
            </a:r>
            <a:r>
              <a:rPr lang="ru-RU" sz="3800" b="1" dirty="0" smtClean="0"/>
              <a:t>-</a:t>
            </a:r>
            <a:r>
              <a:rPr lang="ru-RU" sz="3800" dirty="0" smtClean="0"/>
              <a:t>1, </a:t>
            </a:r>
            <a:r>
              <a:rPr lang="ru-RU" sz="3800" b="1" dirty="0" smtClean="0"/>
              <a:t>8б-</a:t>
            </a:r>
            <a:r>
              <a:rPr lang="ru-RU" sz="3800" dirty="0" smtClean="0"/>
              <a:t>1</a:t>
            </a:r>
            <a:r>
              <a:rPr lang="ru-RU" dirty="0" smtClean="0"/>
              <a:t>)</a:t>
            </a:r>
            <a:r>
              <a:rPr lang="ru-RU" sz="3800" dirty="0" smtClean="0"/>
              <a:t>-1).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3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29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900" dirty="0" smtClean="0"/>
              <a:t>Перевод иностранного текста необходимо </a:t>
            </a:r>
            <a:r>
              <a:rPr lang="ru-RU" sz="2900" dirty="0" smtClean="0">
                <a:solidFill>
                  <a:srgbClr val="FF0000"/>
                </a:solidFill>
              </a:rPr>
              <a:t>заверить в Управлении международного сотрудничества </a:t>
            </a:r>
            <a:r>
              <a:rPr lang="ru-RU" sz="2900" dirty="0" smtClean="0"/>
              <a:t>(ул. Б. Садовая, 69, ауд. 528).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5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1528</TotalTime>
  <Words>349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Wingdings 2</vt:lpstr>
      <vt:lpstr>Поток</vt:lpstr>
      <vt:lpstr>Рекомендации по заполнению заявления-анкеты  на получение повышенной стипендии за достижения  в научно-исследовательской деятельности, 2023 год Спикер -  руководитель  студенческого  бюро  РГЭУ (РИНХ) Котлярова Елена Александровна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ПоложениЕ о стипендиальном обеспечении и других формах материальной поддержки   Пункт 5. Порядок и условия назначения и выплат государственной академической стипендии в повышенном размере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1* I степени  2* Бормотко Анастасия Сергеевна  3* за результаты научного исследования  4* представленного на VII  Международной научно-практической онлайн конференции  5* Проректор по научной работе и инновациям РГЭУ (РИНХ) д.э.н., профессор. Печать  6* Ростовский государственный экономический университет (РИНХ)</vt:lpstr>
      <vt:lpstr>Презентация PowerPoint</vt:lpstr>
      <vt:lpstr>Если статья еще не входит в РИНЦ, то подтверждать прошлогодним сборником НЕЛЬЗЯ</vt:lpstr>
      <vt:lpstr>Все данные, которые указываются в анкете из опубликованной работы, выделяются цветным маркером на копиях </vt:lpstr>
      <vt:lpstr>Содержание копируется от начала до фамилии автора, статья копируется полностью и обязательно страница с указанием даты подписания в печать (разрешено к использованию). Исключение только электронные издания материалов научных конференций с датой проведения конференции. Дата  должна быть не ранее одного года от даты назначения на повышенную стипендию.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необходимые нормативно-правовые акты, а также заявление-анкету на получение повышенной стипендии можно найти на сайте РГЭУ (РИНХ) пройдя по ссылке:  http://www.rsue.ru/sveden/grants/  (сайт РГЭУ (РИНХ)</dc:title>
  <dc:creator>Наталья С. Жилина</dc:creator>
  <cp:lastModifiedBy>mednikovaev</cp:lastModifiedBy>
  <cp:revision>162</cp:revision>
  <cp:lastPrinted>2017-06-19T12:26:48Z</cp:lastPrinted>
  <dcterms:created xsi:type="dcterms:W3CDTF">2017-06-15T08:04:53Z</dcterms:created>
  <dcterms:modified xsi:type="dcterms:W3CDTF">2023-07-05T08:17:53Z</dcterms:modified>
</cp:coreProperties>
</file>